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312" r:id="rId2"/>
    <p:sldId id="257" r:id="rId3"/>
    <p:sldId id="259" r:id="rId4"/>
    <p:sldId id="337" r:id="rId5"/>
    <p:sldId id="339" r:id="rId6"/>
    <p:sldId id="349" r:id="rId7"/>
    <p:sldId id="341" r:id="rId8"/>
    <p:sldId id="350" r:id="rId9"/>
    <p:sldId id="343" r:id="rId10"/>
    <p:sldId id="347" r:id="rId11"/>
    <p:sldId id="348" r:id="rId12"/>
    <p:sldId id="351" r:id="rId13"/>
    <p:sldId id="352" r:id="rId14"/>
    <p:sldId id="261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ahoma" panose="020B0604030504040204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zalF4DGvfEshU7BVqSP7oz0qt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>
        <p:scale>
          <a:sx n="64" d="100"/>
          <a:sy n="64" d="100"/>
        </p:scale>
        <p:origin x="13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3177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0500949-B69A-B6A5-FD6A-A9E5A1D7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6CC508C2-7ADB-216E-3376-C6B3E38DC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3548DF37-83DA-FFF4-44A8-F3C711C2D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36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1EE29276-E158-D467-CCE8-7C714B59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ECB69FA-6214-1440-B794-E6F9BDCE3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E75A7B3A-3844-70E7-21FB-05CB9277F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97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DFED03B-A88B-893A-E7BC-CA361E46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51AA295D-FF1B-A9ED-DDBD-A1584013E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51E471BB-6199-6E9F-2768-EBF7B05327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531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84FD823C-017C-536A-64FA-54AA93F43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B250D55-4937-CBFD-1028-5BCFEF6E6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C7B3568D-2E58-517F-86EE-9560D9D08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519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FD619108-536F-3A1B-2BD5-F12C2D1A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E28D96B4-A563-C0A0-1D67-FB7055FA15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A06597E3-1B3F-E11C-FADE-69E5F7E6C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839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36FB9CFB-5E09-FA87-538E-4C651E495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1F7A9C6-4D39-F1A3-6914-5026F431C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879F6A44-E99E-0FE3-E08C-268E8D286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97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369278" y="3666392"/>
            <a:ext cx="5196254" cy="128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4500"/>
              <a:buFont typeface="Calibri"/>
              <a:buNone/>
              <a:defRPr sz="4500" b="1">
                <a:solidFill>
                  <a:srgbClr val="FEE5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369278" y="5178670"/>
            <a:ext cx="484876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solidFill>
                  <a:srgbClr val="F2F2F2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3887390" y="987426"/>
            <a:ext cx="4948877" cy="530786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07732" y="987425"/>
            <a:ext cx="3271287" cy="53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1833197" y="-646235"/>
            <a:ext cx="5512777" cy="85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4893835" y="2555448"/>
            <a:ext cx="527135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572418" y="640922"/>
            <a:ext cx="527135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290146" y="861646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7163533" y="6559062"/>
            <a:ext cx="995729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290147" y="6559062"/>
            <a:ext cx="6873386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159262" y="6550271"/>
            <a:ext cx="703384" cy="29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286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6291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486124" y="3101559"/>
            <a:ext cx="6381947" cy="10025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  <a:tabLst>
                <a:tab pos="2743200" algn="ctr"/>
                <a:tab pos="5486400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 ÁN 2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 THỬ </a:t>
            </a:r>
            <a:r>
              <a:rPr lang="en-US" sz="1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WEBSITE BÁN ĐỒ CHƠI KIDSLAND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56396" y="4709528"/>
            <a:ext cx="5420702" cy="87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 err="1"/>
              <a:t>Giảng</a:t>
            </a:r>
            <a:r>
              <a:rPr lang="en-US" sz="1800" b="1" dirty="0"/>
              <a:t> </a:t>
            </a:r>
            <a:r>
              <a:rPr lang="en-US" sz="1800" b="1" dirty="0" err="1"/>
              <a:t>viên</a:t>
            </a:r>
            <a:r>
              <a:rPr lang="en-US" sz="1800" b="1" dirty="0"/>
              <a:t>: T.S </a:t>
            </a:r>
            <a:r>
              <a:rPr lang="vi-VN" sz="1800" b="1" dirty="0"/>
              <a:t>Đào Anh Hiển</a:t>
            </a:r>
            <a:endParaRPr lang="en-US" sz="1800" b="1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/>
              <a:t>SV </a:t>
            </a:r>
            <a:r>
              <a:rPr lang="en-US" sz="1800" b="1" dirty="0" err="1"/>
              <a:t>thực</a:t>
            </a:r>
            <a:r>
              <a:rPr lang="en-US" sz="1800" b="1" dirty="0"/>
              <a:t> </a:t>
            </a:r>
            <a:r>
              <a:rPr lang="en-US" sz="1800" b="1" dirty="0" err="1"/>
              <a:t>hiện</a:t>
            </a:r>
            <a:r>
              <a:rPr lang="en-US" sz="1800" b="1" dirty="0"/>
              <a:t>: </a:t>
            </a:r>
            <a:r>
              <a:rPr lang="en-US" sz="1800" b="1" dirty="0" smtClean="0"/>
              <a:t>Phạm </a:t>
            </a:r>
            <a:r>
              <a:rPr lang="en-US" sz="1800" b="1" dirty="0" err="1" smtClean="0"/>
              <a:t>Thị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Hồng</a:t>
            </a:r>
            <a:r>
              <a:rPr lang="en-US" sz="1800" b="1" dirty="0" smtClean="0"/>
              <a:t> Thơm</a:t>
            </a:r>
            <a:r>
              <a:rPr lang="en-US" sz="1800" b="1" dirty="0" smtClean="0"/>
              <a:t> </a:t>
            </a:r>
            <a:endParaRPr lang="vi-VN" sz="1800" b="1" dirty="0"/>
          </a:p>
          <a:p>
            <a:pPr marL="0" indent="0">
              <a:buSzPts val="2000"/>
            </a:pPr>
            <a:r>
              <a:rPr lang="vi-VN" sz="1800" b="1" dirty="0"/>
              <a:t>	</a:t>
            </a:r>
            <a:endParaRPr sz="1800" b="1"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KHOA CNTT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TRƯỜNG ĐẠI HỌC SPKT HƯNG YÊN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3957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CA7AB30A-1892-47E6-B6EA-1D73DED3B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4CC62451-8459-365F-C91F-0416EA695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smtClean="0">
                <a:solidFill>
                  <a:schemeClr val="bg1"/>
                </a:solidFill>
              </a:rPr>
              <a:t>6</a:t>
            </a:r>
            <a:r>
              <a:rPr lang="en-US" dirty="0" smtClean="0">
                <a:solidFill>
                  <a:schemeClr val="bg1"/>
                </a:solidFill>
              </a:rPr>
              <a:t>.Katalon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098" name="Picture 2" descr="60 Test Cases For API Testing (With Template)">
            <a:extLst>
              <a:ext uri="{FF2B5EF4-FFF2-40B4-BE49-F238E27FC236}">
                <a16:creationId xmlns:a16="http://schemas.microsoft.com/office/drawing/2014/main" id="{B3A97086-79E6-3503-1358-6BD8230D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8" y="1101948"/>
            <a:ext cx="7215829" cy="37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9706" y="5061069"/>
            <a:ext cx="822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Katalon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Studio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1481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E32BDE48-52B2-9BC1-0ADC-B52DDC50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C56C5562-7943-1FBD-A2C2-DAA080139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smtClean="0">
                <a:solidFill>
                  <a:schemeClr val="bg1"/>
                </a:solidFill>
              </a:rPr>
              <a:t>6</a:t>
            </a:r>
            <a:r>
              <a:rPr lang="en-US" dirty="0" smtClean="0">
                <a:solidFill>
                  <a:schemeClr val="bg1"/>
                </a:solidFill>
              </a:rPr>
              <a:t>.Katalon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D669A-97A8-C779-7EBE-8BC7C650513E}"/>
              </a:ext>
            </a:extLst>
          </p:cNvPr>
          <p:cNvSpPr txBox="1"/>
          <p:nvPr/>
        </p:nvSpPr>
        <p:spPr>
          <a:xfrm>
            <a:off x="2281545" y="63979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script (Manual) </a:t>
            </a:r>
            <a:r>
              <a:rPr lang="en-US" sz="14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3722"/>
            <a:ext cx="9144000" cy="48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333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7. </a:t>
            </a:r>
            <a:r>
              <a:rPr lang="en-US" dirty="0" err="1" smtClean="0">
                <a:solidFill>
                  <a:schemeClr val="bg1"/>
                </a:solidFill>
              </a:rPr>
              <a:t>Jmeter</a:t>
            </a:r>
            <a:endParaRPr lang="en-US" dirty="0"/>
          </a:p>
        </p:txBody>
      </p:sp>
      <p:pic>
        <p:nvPicPr>
          <p:cNvPr id="6146" name="Picture 2" descr="TOP 10 công cụ Automated Testing cho 2020 (phần 2) - TMA TECH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3" t="23203" r="20451" b="23689"/>
          <a:stretch>
            <a:fillRect/>
          </a:stretch>
        </p:blipFill>
        <p:spPr bwMode="auto">
          <a:xfrm>
            <a:off x="529948" y="1026905"/>
            <a:ext cx="8206335" cy="369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9947" y="4919895"/>
            <a:ext cx="82063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Apache Software Foundation.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lường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31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7. </a:t>
            </a:r>
            <a:r>
              <a:rPr lang="en-US" dirty="0" err="1">
                <a:solidFill>
                  <a:schemeClr val="bg1"/>
                </a:solidFill>
              </a:rPr>
              <a:t>Jmeter</a:t>
            </a:r>
            <a:endParaRPr lang="en-US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1" y="1238801"/>
            <a:ext cx="8918989" cy="418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D669A-97A8-C779-7EBE-8BC7C650513E}"/>
              </a:ext>
            </a:extLst>
          </p:cNvPr>
          <p:cNvSpPr txBox="1"/>
          <p:nvPr/>
        </p:nvSpPr>
        <p:spPr>
          <a:xfrm>
            <a:off x="1993310" y="5765276"/>
            <a:ext cx="5461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400" b="1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</a:t>
            </a:r>
            <a:r>
              <a:rPr lang="en-US" sz="1400" b="1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400" b="1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r>
              <a:rPr lang="en-US" sz="1400" b="1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1400" b="1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1400" b="1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load test 50 </a:t>
            </a:r>
            <a:r>
              <a:rPr lang="en-US" sz="1400" b="1" dirty="0" err="1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1400" b="1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endParaRPr lang="en-US" sz="1400" b="1" dirty="0" smtClean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9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628650" y="355795"/>
            <a:ext cx="7886700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3. </a:t>
            </a:r>
            <a:r>
              <a:rPr lang="en-US" sz="1800" b="1" dirty="0" err="1"/>
              <a:t>Kiểm</a:t>
            </a:r>
            <a:r>
              <a:rPr lang="en-US" sz="1800" b="1" dirty="0"/>
              <a:t> </a:t>
            </a:r>
            <a:r>
              <a:rPr lang="en-US" sz="1800" b="1" dirty="0" err="1"/>
              <a:t>thử</a:t>
            </a:r>
            <a:r>
              <a:rPr lang="en-US" sz="1800" b="1" dirty="0"/>
              <a:t> </a:t>
            </a:r>
            <a:r>
              <a:rPr lang="en-US" sz="1800" b="1" dirty="0" err="1"/>
              <a:t>chức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endParaRPr sz="1800" b="1" dirty="0"/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2. </a:t>
            </a:r>
            <a:r>
              <a:rPr lang="en-US" sz="1800" b="1" dirty="0">
                <a:solidFill>
                  <a:schemeClr val="dk1"/>
                </a:solidFill>
              </a:rPr>
              <a:t>Test plan</a:t>
            </a:r>
            <a:endParaRPr lang="vi-VN" dirty="0"/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Tổng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quan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về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trang</a:t>
            </a:r>
            <a:r>
              <a:rPr lang="en-US" sz="1800" b="1" dirty="0">
                <a:solidFill>
                  <a:schemeClr val="dk1"/>
                </a:solidFill>
              </a:rPr>
              <a:t> web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4.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giao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diện</a:t>
            </a:r>
            <a:endParaRPr dirty="0"/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504163" y="418187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1741866" y="5726969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7</a:t>
            </a:r>
            <a:r>
              <a:rPr lang="vi-VN" sz="1800" b="1" dirty="0" smtClean="0">
                <a:solidFill>
                  <a:schemeClr val="dk1"/>
                </a:solidFill>
              </a:rPr>
              <a:t>. </a:t>
            </a:r>
            <a:r>
              <a:rPr lang="en-US" sz="1800" b="1" dirty="0" err="1" smtClean="0">
                <a:solidFill>
                  <a:schemeClr val="dk1"/>
                </a:solidFill>
              </a:rPr>
              <a:t>Jmeter</a:t>
            </a:r>
            <a:endParaRPr dirty="0"/>
          </a:p>
        </p:txBody>
      </p:sp>
      <p:grpSp>
        <p:nvGrpSpPr>
          <p:cNvPr id="52" name="Google Shape;107;p2"/>
          <p:cNvGrpSpPr/>
          <p:nvPr/>
        </p:nvGrpSpPr>
        <p:grpSpPr>
          <a:xfrm>
            <a:off x="2107808" y="5081468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517486" y="5024893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6.</a:t>
            </a:r>
            <a:r>
              <a:rPr lang="en-US" sz="1800" b="1" dirty="0" err="1"/>
              <a:t>Katalon</a:t>
            </a:r>
            <a:endParaRPr sz="1800" b="1" dirty="0"/>
          </a:p>
        </p:txBody>
      </p:sp>
      <p:grpSp>
        <p:nvGrpSpPr>
          <p:cNvPr id="50" name="Google Shape;129;p2"/>
          <p:cNvGrpSpPr/>
          <p:nvPr/>
        </p:nvGrpSpPr>
        <p:grpSpPr>
          <a:xfrm>
            <a:off x="1170786" y="5753078"/>
            <a:ext cx="381000" cy="381000"/>
            <a:chOff x="2078" y="1680"/>
            <a:chExt cx="1615" cy="1615"/>
          </a:xfrm>
        </p:grpSpPr>
        <p:sp>
          <p:nvSpPr>
            <p:cNvPr id="56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/>
          <p:cNvSpPr/>
          <p:nvPr/>
        </p:nvSpPr>
        <p:spPr>
          <a:xfrm>
            <a:off x="3105254" y="4130486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5.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hiệu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năng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vi-VN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web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5BBA592B-E1BB-666A-9DD9-E4891C5FA5E3}"/>
              </a:ext>
            </a:extLst>
          </p:cNvPr>
          <p:cNvSpPr/>
          <p:nvPr/>
        </p:nvSpPr>
        <p:spPr>
          <a:xfrm>
            <a:off x="1987550" y="580195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Trang </a:t>
            </a:r>
            <a:r>
              <a:rPr lang="en-US" sz="1800" b="1" dirty="0" err="1">
                <a:solidFill>
                  <a:schemeClr val="dk1"/>
                </a:solidFill>
              </a:rPr>
              <a:t>chủ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102"/>
            <a:ext cx="9144000" cy="42622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F48AA13-CDBB-30C1-97F7-FCABB681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B855AD8D-5011-2712-D9FB-350BCD9DC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vi-VN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web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DD0158FF-E666-874B-4707-CAF4069D7C6A}"/>
              </a:ext>
            </a:extLst>
          </p:cNvPr>
          <p:cNvSpPr/>
          <p:nvPr/>
        </p:nvSpPr>
        <p:spPr>
          <a:xfrm>
            <a:off x="1987550" y="5724926"/>
            <a:ext cx="5168900" cy="50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</a:rPr>
              <a:t>Trang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tìm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kiếm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800"/>
            <a:ext cx="9144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67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F6261B39-F3EB-1AC3-F43A-492057745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A21392B4-610A-15C8-951A-A88A126DC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2.Test plan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93087"/>
              </p:ext>
            </p:extLst>
          </p:nvPr>
        </p:nvGraphicFramePr>
        <p:xfrm>
          <a:off x="508807" y="1033668"/>
          <a:ext cx="8158114" cy="493974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807011">
                  <a:extLst>
                    <a:ext uri="{9D8B030D-6E8A-4147-A177-3AD203B41FA5}">
                      <a16:colId xmlns:a16="http://schemas.microsoft.com/office/drawing/2014/main" val="81415048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4295370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161777232"/>
                    </a:ext>
                  </a:extLst>
                </a:gridCol>
                <a:gridCol w="1401418">
                  <a:extLst>
                    <a:ext uri="{9D8B030D-6E8A-4147-A177-3AD203B41FA5}">
                      <a16:colId xmlns:a16="http://schemas.microsoft.com/office/drawing/2014/main" val="3213948901"/>
                    </a:ext>
                  </a:extLst>
                </a:gridCol>
                <a:gridCol w="1302025">
                  <a:extLst>
                    <a:ext uri="{9D8B030D-6E8A-4147-A177-3AD203B41FA5}">
                      <a16:colId xmlns:a16="http://schemas.microsoft.com/office/drawing/2014/main" val="3848441324"/>
                    </a:ext>
                  </a:extLst>
                </a:gridCol>
              </a:tblGrid>
              <a:tr h="2590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Milestone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Deliverables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Duration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Start Date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End Date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extLst>
                  <a:ext uri="{0D108BD9-81ED-4DB2-BD59-A6C34878D82A}">
                    <a16:rowId xmlns:a16="http://schemas.microsoft.com/office/drawing/2014/main" val="2192315689"/>
                  </a:ext>
                </a:extLst>
              </a:tr>
              <a:tr h="5180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Xác định môi trường và công cụ kiểm thử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Công cụ đã được cài đặt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1 ngày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01/12/2024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01/12/2024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3336412856"/>
                  </a:ext>
                </a:extLst>
              </a:tr>
              <a:tr h="7770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Mô tả các chức năng website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Tài liệu phân tích và yêu cầu kiểm thử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2 ngày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02/12/2024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03/12/2024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1606323397"/>
                  </a:ext>
                </a:extLst>
              </a:tr>
              <a:tr h="2590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Viết Test Plan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Tài liệu Test Plan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2 ngày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04/12/2024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05/12/2024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3479690140"/>
                  </a:ext>
                </a:extLst>
              </a:tr>
              <a:tr h="5180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Lập kế hoạch kiểm thử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Tài liệu Test Plan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 ngày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06</a:t>
                      </a:r>
                      <a:r>
                        <a:rPr lang="en-US" sz="1300">
                          <a:effectLst/>
                        </a:rPr>
                        <a:t>/12/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07</a:t>
                      </a:r>
                      <a:r>
                        <a:rPr lang="en-US" sz="1300">
                          <a:effectLst/>
                        </a:rPr>
                        <a:t>/12/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1004257629"/>
                  </a:ext>
                </a:extLst>
              </a:tr>
              <a:tr h="3674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Xem lại các tài liệu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Tài liệu Tes Plan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2 ngày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08</a:t>
                      </a:r>
                      <a:r>
                        <a:rPr lang="en-US" sz="1300">
                          <a:effectLst/>
                        </a:rPr>
                        <a:t>/12/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09</a:t>
                      </a:r>
                      <a:r>
                        <a:rPr lang="en-US" sz="1300">
                          <a:effectLst/>
                        </a:rPr>
                        <a:t>/12/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561333641"/>
                  </a:ext>
                </a:extLst>
              </a:tr>
              <a:tr h="4028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Thiết kế các testcase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Tài liệu Testcase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 ngày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10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12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10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12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3530732449"/>
                  </a:ext>
                </a:extLst>
              </a:tr>
              <a:tr h="4078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Viết các testcase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Tài liệu Testcase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14</a:t>
                      </a:r>
                      <a:r>
                        <a:rPr lang="en-US" sz="1300">
                          <a:effectLst/>
                        </a:rPr>
                        <a:t> ngày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11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12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24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12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1937216321"/>
                  </a:ext>
                </a:extLst>
              </a:tr>
              <a:tr h="3941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Xem lại các testcase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Tài liệu Testcase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1 ngày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25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12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25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12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71555549"/>
                  </a:ext>
                </a:extLst>
              </a:tr>
              <a:tr h="5180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Thực thi các testcase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Các script và report của công cụ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5 ngày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26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12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30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12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2111062778"/>
                  </a:ext>
                </a:extLst>
              </a:tr>
              <a:tr h="5180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Ghi nhận và đánh giá kết quả kiểm thử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en-US" sz="1300">
                          <a:effectLst/>
                        </a:rPr>
                        <a:t>Tài liệu Testcase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3</a:t>
                      </a:r>
                      <a:r>
                        <a:rPr lang="en-US" sz="1300">
                          <a:effectLst/>
                        </a:rPr>
                        <a:t> ngày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>
                          <a:effectLst/>
                        </a:rPr>
                        <a:t>31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12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vi-VN" sz="1300">
                          <a:effectLst/>
                        </a:rPr>
                        <a:t>2024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vi-VN" sz="1300" dirty="0">
                          <a:effectLst/>
                        </a:rPr>
                        <a:t>02</a:t>
                      </a:r>
                      <a:r>
                        <a:rPr lang="en-US" sz="1300" dirty="0">
                          <a:effectLst/>
                        </a:rPr>
                        <a:t>/</a:t>
                      </a:r>
                      <a:r>
                        <a:rPr lang="vi-VN" sz="1300" dirty="0">
                          <a:effectLst/>
                        </a:rPr>
                        <a:t>01</a:t>
                      </a:r>
                      <a:r>
                        <a:rPr lang="en-US" sz="1300" dirty="0">
                          <a:effectLst/>
                        </a:rPr>
                        <a:t>/</a:t>
                      </a:r>
                      <a:r>
                        <a:rPr lang="vi-VN" sz="1300" dirty="0">
                          <a:effectLst/>
                        </a:rPr>
                        <a:t>2025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extLst>
                  <a:ext uri="{0D108BD9-81ED-4DB2-BD59-A6C34878D82A}">
                    <a16:rowId xmlns:a16="http://schemas.microsoft.com/office/drawing/2014/main" val="83810351"/>
                  </a:ext>
                </a:extLst>
              </a:tr>
            </a:tbl>
          </a:graphicData>
        </a:graphic>
      </p:graphicFrame>
      <p:sp>
        <p:nvSpPr>
          <p:cNvPr id="5" name="Google Shape;99;p2">
            <a:extLst>
              <a:ext uri="{FF2B5EF4-FFF2-40B4-BE49-F238E27FC236}">
                <a16:creationId xmlns:a16="http://schemas.microsoft.com/office/drawing/2014/main" id="{DD0158FF-E666-874B-4707-CAF4069D7C6A}"/>
              </a:ext>
            </a:extLst>
          </p:cNvPr>
          <p:cNvSpPr/>
          <p:nvPr/>
        </p:nvSpPr>
        <p:spPr>
          <a:xfrm>
            <a:off x="2003414" y="6164000"/>
            <a:ext cx="5168900" cy="50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chemeClr val="dk1"/>
                </a:solidFill>
              </a:rPr>
              <a:t>Lịch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trình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công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việc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9720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2.Test plan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26572"/>
              </p:ext>
            </p:extLst>
          </p:nvPr>
        </p:nvGraphicFramePr>
        <p:xfrm>
          <a:off x="290146" y="1325665"/>
          <a:ext cx="8520857" cy="40911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6905">
                  <a:extLst>
                    <a:ext uri="{9D8B030D-6E8A-4147-A177-3AD203B41FA5}">
                      <a16:colId xmlns:a16="http://schemas.microsoft.com/office/drawing/2014/main" val="3929316602"/>
                    </a:ext>
                  </a:extLst>
                </a:gridCol>
                <a:gridCol w="1859711">
                  <a:extLst>
                    <a:ext uri="{9D8B030D-6E8A-4147-A177-3AD203B41FA5}">
                      <a16:colId xmlns:a16="http://schemas.microsoft.com/office/drawing/2014/main" val="4103740626"/>
                    </a:ext>
                  </a:extLst>
                </a:gridCol>
                <a:gridCol w="2620501">
                  <a:extLst>
                    <a:ext uri="{9D8B030D-6E8A-4147-A177-3AD203B41FA5}">
                      <a16:colId xmlns:a16="http://schemas.microsoft.com/office/drawing/2014/main" val="1143163629"/>
                    </a:ext>
                  </a:extLst>
                </a:gridCol>
                <a:gridCol w="1673740">
                  <a:extLst>
                    <a:ext uri="{9D8B030D-6E8A-4147-A177-3AD203B41FA5}">
                      <a16:colId xmlns:a16="http://schemas.microsoft.com/office/drawing/2014/main" val="4112287755"/>
                    </a:ext>
                  </a:extLst>
                </a:gridCol>
              </a:tblGrid>
              <a:tr h="4888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Hoạt động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Công cụ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Nhà cung cấp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Phiên bản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6667913"/>
                  </a:ext>
                </a:extLst>
              </a:tr>
              <a:tr h="900574"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300">
                          <a:effectLst/>
                        </a:rPr>
                        <a:t>Quản lý Test Case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300">
                          <a:effectLst/>
                        </a:rPr>
                        <a:t>Microsoft Office Excel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300">
                          <a:effectLst/>
                        </a:rPr>
                        <a:t>Microsoft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vi-VN" sz="1300">
                          <a:effectLst/>
                        </a:rPr>
                        <a:t>2016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5337749"/>
                  </a:ext>
                </a:extLst>
              </a:tr>
              <a:tr h="900574"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300">
                          <a:effectLst/>
                        </a:rPr>
                        <a:t>Quản lý </a:t>
                      </a:r>
                      <a:r>
                        <a:rPr lang="vi-VN" sz="1300">
                          <a:effectLst/>
                        </a:rPr>
                        <a:t>Test Plan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300">
                          <a:effectLst/>
                        </a:rPr>
                        <a:t>Microsoft Office 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300">
                          <a:effectLst/>
                        </a:rPr>
                        <a:t>Microsoft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vi-VN" sz="1300">
                          <a:effectLst/>
                        </a:rPr>
                        <a:t>2016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1147934"/>
                  </a:ext>
                </a:extLst>
              </a:tr>
              <a:tr h="900574"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vi-VN" sz="1300">
                          <a:effectLst/>
                        </a:rPr>
                        <a:t>Kiểm thử giao diện và chức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vi-VN" sz="1300">
                          <a:effectLst/>
                        </a:rPr>
                        <a:t>Katalon Studio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vi-VN" sz="1300">
                          <a:effectLst/>
                        </a:rPr>
                        <a:t>Katalon LLC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vi-VN" sz="1300">
                          <a:effectLst/>
                        </a:rPr>
                        <a:t>9.7.2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9981834"/>
                  </a:ext>
                </a:extLst>
              </a:tr>
              <a:tr h="900574"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vi-VN" sz="1300">
                          <a:effectLst/>
                        </a:rPr>
                        <a:t>Kiểm thử hiệu năng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vi-VN" sz="1300">
                          <a:effectLst/>
                        </a:rPr>
                        <a:t>Jmeter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300">
                          <a:effectLst/>
                        </a:rPr>
                        <a:t>Apache 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vi-VN" sz="1300" dirty="0">
                          <a:effectLst/>
                        </a:rPr>
                        <a:t>5.6.3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7583481"/>
                  </a:ext>
                </a:extLst>
              </a:tr>
            </a:tbl>
          </a:graphicData>
        </a:graphic>
      </p:graphicFrame>
      <p:sp>
        <p:nvSpPr>
          <p:cNvPr id="5" name="Google Shape;99;p2">
            <a:extLst>
              <a:ext uri="{FF2B5EF4-FFF2-40B4-BE49-F238E27FC236}">
                <a16:creationId xmlns:a16="http://schemas.microsoft.com/office/drawing/2014/main" id="{DD0158FF-E666-874B-4707-CAF4069D7C6A}"/>
              </a:ext>
            </a:extLst>
          </p:cNvPr>
          <p:cNvSpPr/>
          <p:nvPr/>
        </p:nvSpPr>
        <p:spPr>
          <a:xfrm>
            <a:off x="1966124" y="5740378"/>
            <a:ext cx="5168900" cy="50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chemeClr val="dk1"/>
                </a:solidFill>
              </a:rPr>
              <a:t>Công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cụ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kiểm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thử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98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21EC948-19F6-330A-C874-AFDC2BB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F17359F5-88AB-3F5A-981C-48D809AF7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3.Kiểm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330625"/>
              </p:ext>
            </p:extLst>
          </p:nvPr>
        </p:nvGraphicFramePr>
        <p:xfrm>
          <a:off x="620406" y="705330"/>
          <a:ext cx="7420349" cy="5570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2946">
                  <a:extLst>
                    <a:ext uri="{9D8B030D-6E8A-4147-A177-3AD203B41FA5}">
                      <a16:colId xmlns:a16="http://schemas.microsoft.com/office/drawing/2014/main" val="2929129827"/>
                    </a:ext>
                  </a:extLst>
                </a:gridCol>
                <a:gridCol w="5707403">
                  <a:extLst>
                    <a:ext uri="{9D8B030D-6E8A-4147-A177-3AD203B41FA5}">
                      <a16:colId xmlns:a16="http://schemas.microsoft.com/office/drawing/2014/main" val="1565558420"/>
                    </a:ext>
                  </a:extLst>
                </a:gridCol>
              </a:tblGrid>
              <a:tr h="27743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Mã Testcase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[DangNhap-11]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7440907"/>
                  </a:ext>
                </a:extLst>
              </a:tr>
              <a:tr h="37889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Tên Testcase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Kiểm tra đăng nhập không thành công khi nhập sai mật khẩu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085047"/>
                  </a:ext>
                </a:extLst>
              </a:tr>
              <a:tr h="3776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Điều kiện trước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Người dùng đã đăng ký tài khoản và chưa dăng nhập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8967036"/>
                  </a:ext>
                </a:extLst>
              </a:tr>
              <a:tr h="18627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Các bước thực hiện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1. Truy cập vào website https://kidsland.vn/</a:t>
                      </a:r>
                      <a:endParaRPr lang="en-US" sz="13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2. Chọn chức năng Đăng nhập</a:t>
                      </a:r>
                      <a:endParaRPr lang="en-US" sz="13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3. Nhập email "phamthom249@gmail.com"</a:t>
                      </a:r>
                      <a:endParaRPr lang="en-US" sz="13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4. Nhập mật khẩu "thom9999"</a:t>
                      </a:r>
                      <a:endParaRPr lang="en-US" sz="13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5. Nhấn "Đăng nhập"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00625"/>
                  </a:ext>
                </a:extLst>
              </a:tr>
              <a:tr h="10700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Kết quả mong muốn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1. Truy cập thành công vào website Kidsland</a:t>
                      </a:r>
                      <a:endParaRPr lang="en-US" sz="13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2. Hiển thị giao diện chức năng đăng nhập</a:t>
                      </a:r>
                      <a:endParaRPr lang="en-US" sz="13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5. Hiển thị thông báo lỗi “Thông tin đăng nhập không hợp lệ.”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744386"/>
                  </a:ext>
                </a:extLst>
              </a:tr>
              <a:tr h="112542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tế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 smtClean="0">
                          <a:effectLst/>
                        </a:rPr>
                        <a:t>1. Truy cập thành công vào website Kidsland</a:t>
                      </a:r>
                      <a:endParaRPr lang="en-US" sz="1300" dirty="0" smtClean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 smtClean="0">
                          <a:effectLst/>
                        </a:rPr>
                        <a:t>2. Hiển thị giao diện chức năng đăng nhập</a:t>
                      </a:r>
                      <a:endParaRPr lang="en-US" sz="1300" dirty="0" smtClean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 smtClean="0">
                          <a:effectLst/>
                        </a:rPr>
                        <a:t>5. Hiển thị thông báo lỗi “Thông tin đăng nhập không hợp lệ.”</a:t>
                      </a:r>
                      <a:endParaRPr lang="en-US" sz="13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8117861"/>
                  </a:ext>
                </a:extLst>
              </a:tr>
              <a:tr h="47779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Trạng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thái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2310754"/>
                  </a:ext>
                </a:extLst>
              </a:tr>
            </a:tbl>
          </a:graphicData>
        </a:graphic>
      </p:graphicFrame>
      <p:sp>
        <p:nvSpPr>
          <p:cNvPr id="5" name="Google Shape;99;p2">
            <a:extLst>
              <a:ext uri="{FF2B5EF4-FFF2-40B4-BE49-F238E27FC236}">
                <a16:creationId xmlns:a16="http://schemas.microsoft.com/office/drawing/2014/main" id="{DD0158FF-E666-874B-4707-CAF4069D7C6A}"/>
              </a:ext>
            </a:extLst>
          </p:cNvPr>
          <p:cNvSpPr/>
          <p:nvPr/>
        </p:nvSpPr>
        <p:spPr>
          <a:xfrm>
            <a:off x="2054244" y="6350000"/>
            <a:ext cx="5168900" cy="50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chemeClr val="dk1"/>
                </a:solidFill>
              </a:rPr>
              <a:t>Chức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năng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đăng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nhập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3271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4.Kiểm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giao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diện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70120"/>
              </p:ext>
            </p:extLst>
          </p:nvPr>
        </p:nvGraphicFramePr>
        <p:xfrm>
          <a:off x="655983" y="725363"/>
          <a:ext cx="7623313" cy="5484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9798">
                  <a:extLst>
                    <a:ext uri="{9D8B030D-6E8A-4147-A177-3AD203B41FA5}">
                      <a16:colId xmlns:a16="http://schemas.microsoft.com/office/drawing/2014/main" val="396002981"/>
                    </a:ext>
                  </a:extLst>
                </a:gridCol>
                <a:gridCol w="5863515">
                  <a:extLst>
                    <a:ext uri="{9D8B030D-6E8A-4147-A177-3AD203B41FA5}">
                      <a16:colId xmlns:a16="http://schemas.microsoft.com/office/drawing/2014/main" val="1476633560"/>
                    </a:ext>
                  </a:extLst>
                </a:gridCol>
              </a:tblGrid>
              <a:tr h="24825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Mã Testcase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[DangNhap-1]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1162142"/>
                  </a:ext>
                </a:extLst>
              </a:tr>
              <a:tr h="24825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Tên Testcase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Kiểm tra </a:t>
                      </a:r>
                      <a:r>
                        <a:rPr lang="vi-VN" sz="1300">
                          <a:effectLst/>
                        </a:rPr>
                        <a:t>các trường nhập liệu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222739"/>
                  </a:ext>
                </a:extLst>
              </a:tr>
              <a:tr h="24825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Điều kiện trước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Truy cập vào được website Kidsland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74715"/>
                  </a:ext>
                </a:extLst>
              </a:tr>
              <a:tr h="95756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Các bước thực hiện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1. Truy cập vào website https://kidsland.vn/</a:t>
                      </a:r>
                      <a:endParaRPr lang="en-US" sz="13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2. Nhấn chọn chức năng đăng nhập</a:t>
                      </a:r>
                      <a:endParaRPr lang="en-US" sz="13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3. Quan sát font chữ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0302924"/>
                  </a:ext>
                </a:extLst>
              </a:tr>
              <a:tr h="152211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Kết quả mong muốn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1. Truy cập thành công vào website Kidsland2. </a:t>
                      </a:r>
                      <a:endParaRPr lang="en-US" sz="13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2. Hiển thị giao diện đăng nhập</a:t>
                      </a:r>
                      <a:endParaRPr lang="en-US" sz="13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3. Trường email và mật khẩu hiển thị đầy đủ, rõ ràng và có mô tả. Font chữ font-family: Arial, sans-serif; color: rgb(0, 0, 0); font-size: 16px; font-weight: 400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1696701"/>
                  </a:ext>
                </a:extLst>
              </a:tr>
              <a:tr h="16406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mong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muốn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 smtClean="0">
                          <a:effectLst/>
                        </a:rPr>
                        <a:t>1. Truy cập thành công vào website Kidsland2. </a:t>
                      </a:r>
                      <a:endParaRPr lang="en-US" sz="1300" dirty="0" smtClean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 smtClean="0">
                          <a:effectLst/>
                        </a:rPr>
                        <a:t>2. Hiển thị giao diện đăng nhập</a:t>
                      </a:r>
                      <a:endParaRPr lang="en-US" sz="1300" dirty="0" smtClean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 smtClean="0">
                          <a:effectLst/>
                        </a:rPr>
                        <a:t>3. Trường email và mật khẩu hiển thị đầy đủ, rõ ràng và có mô tả. Font chữ font-family: Arial, sans-serif; color: rgb(0, 0, 0); font-size: 16px; font-weight: 400</a:t>
                      </a:r>
                      <a:endParaRPr lang="en-US" sz="13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467493"/>
                  </a:ext>
                </a:extLst>
              </a:tr>
              <a:tr h="44938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Trạng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thái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8674670"/>
                  </a:ext>
                </a:extLst>
              </a:tr>
            </a:tbl>
          </a:graphicData>
        </a:graphic>
      </p:graphicFrame>
      <p:sp>
        <p:nvSpPr>
          <p:cNvPr id="5" name="Google Shape;99;p2">
            <a:extLst>
              <a:ext uri="{FF2B5EF4-FFF2-40B4-BE49-F238E27FC236}">
                <a16:creationId xmlns:a16="http://schemas.microsoft.com/office/drawing/2014/main" id="{DD0158FF-E666-874B-4707-CAF4069D7C6A}"/>
              </a:ext>
            </a:extLst>
          </p:cNvPr>
          <p:cNvSpPr/>
          <p:nvPr/>
        </p:nvSpPr>
        <p:spPr>
          <a:xfrm>
            <a:off x="1883189" y="6346383"/>
            <a:ext cx="5168900" cy="50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chemeClr val="dk1"/>
                </a:solidFill>
              </a:rPr>
              <a:t>Chức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năng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đăng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nhập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042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78AA539-07A1-5270-0C2C-37BFD23B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BD813E0C-FFC1-BBA5-92B8-23A6FEFC1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hiệu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năng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99;p2">
            <a:extLst>
              <a:ext uri="{FF2B5EF4-FFF2-40B4-BE49-F238E27FC236}">
                <a16:creationId xmlns:a16="http://schemas.microsoft.com/office/drawing/2014/main" id="{DD0158FF-E666-874B-4707-CAF4069D7C6A}"/>
              </a:ext>
            </a:extLst>
          </p:cNvPr>
          <p:cNvSpPr/>
          <p:nvPr/>
        </p:nvSpPr>
        <p:spPr>
          <a:xfrm>
            <a:off x="2084062" y="6251633"/>
            <a:ext cx="5168900" cy="50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chemeClr val="dk1"/>
                </a:solidFill>
              </a:rPr>
              <a:t>Chức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năng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đăng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nhập</a:t>
            </a:r>
            <a:endParaRPr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003882"/>
              </p:ext>
            </p:extLst>
          </p:nvPr>
        </p:nvGraphicFramePr>
        <p:xfrm>
          <a:off x="884584" y="679477"/>
          <a:ext cx="7295320" cy="54430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4084">
                  <a:extLst>
                    <a:ext uri="{9D8B030D-6E8A-4147-A177-3AD203B41FA5}">
                      <a16:colId xmlns:a16="http://schemas.microsoft.com/office/drawing/2014/main" val="4291190041"/>
                    </a:ext>
                  </a:extLst>
                </a:gridCol>
                <a:gridCol w="5611236">
                  <a:extLst>
                    <a:ext uri="{9D8B030D-6E8A-4147-A177-3AD203B41FA5}">
                      <a16:colId xmlns:a16="http://schemas.microsoft.com/office/drawing/2014/main" val="178025246"/>
                    </a:ext>
                  </a:extLst>
                </a:gridCol>
              </a:tblGrid>
              <a:tr h="30560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Mã Testcase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[DangNhap-18]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853703"/>
                  </a:ext>
                </a:extLst>
              </a:tr>
              <a:tr h="30560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Tên Testcase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Kiểm tra hiệu năng với 50 người dùng đồng thời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4617347"/>
                  </a:ext>
                </a:extLst>
              </a:tr>
              <a:tr h="30560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Điều kiện trước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Trang web hoạt động bình thường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7494394"/>
                  </a:ext>
                </a:extLst>
              </a:tr>
              <a:tr h="214704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Các bước thực hiện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1. Mở Jmeter</a:t>
                      </a:r>
                      <a:endParaRPr lang="en-US" sz="13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2. Tạo Thread Group, nhập user: 50, seconds: 1s, loop count: 1</a:t>
                      </a:r>
                      <a:endParaRPr lang="en-US" sz="13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3. Tạo HTTP request, server name: www.kidsland.vn, POST, path: /account/login</a:t>
                      </a:r>
                      <a:endParaRPr lang="en-US" sz="13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4. Thêm View Result Tree, Summary Report</a:t>
                      </a:r>
                      <a:endParaRPr lang="en-US" sz="13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5. Nhấn Run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0631527"/>
                  </a:ext>
                </a:extLst>
              </a:tr>
              <a:tr h="107352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Kết quả mong muốn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Hệ thống chịu tải tốt với 50 người dùng</a:t>
                      </a:r>
                      <a:endParaRPr lang="en-US" sz="13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Thời gian phản hồi trung bình &lt; 2 giây</a:t>
                      </a:r>
                      <a:endParaRPr lang="en-US" sz="13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Tỷ lệ lỗi &lt; 1%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59320"/>
                  </a:ext>
                </a:extLst>
              </a:tr>
              <a:tr h="103669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tế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 smtClean="0">
                          <a:effectLst/>
                        </a:rPr>
                        <a:t>Hệ thống chịu tải tốt với 50 người dùng</a:t>
                      </a:r>
                      <a:endParaRPr lang="en-US" sz="1300" dirty="0" smtClean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 smtClean="0">
                          <a:effectLst/>
                        </a:rPr>
                        <a:t>Thời gian phản hồi trung bình &lt; 2 giây</a:t>
                      </a:r>
                      <a:endParaRPr lang="en-US" sz="1300" dirty="0" smtClean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 smtClean="0">
                          <a:effectLst/>
                        </a:rPr>
                        <a:t>Tỷ lệ lỗi &lt; 1%</a:t>
                      </a:r>
                      <a:endParaRPr lang="en-US" sz="13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2478544"/>
                  </a:ext>
                </a:extLst>
              </a:tr>
              <a:tr h="2689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Trạng</a:t>
                      </a:r>
                      <a:r>
                        <a:rPr lang="en-US" sz="1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thái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2044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121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949</Words>
  <Application>Microsoft Office PowerPoint</Application>
  <PresentationFormat>On-screen Show (4:3)</PresentationFormat>
  <Paragraphs>175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Tahoma</vt:lpstr>
      <vt:lpstr>Times New Roman</vt:lpstr>
      <vt:lpstr>Arial</vt:lpstr>
      <vt:lpstr>Office Theme</vt:lpstr>
      <vt:lpstr>ĐỒ ÁN 2  KIỂM THỬ WEBSITE BÁN ĐỒ CHƠI KIDSLAND</vt:lpstr>
      <vt:lpstr>Nội dung</vt:lpstr>
      <vt:lpstr>1. Tổng quan trang web</vt:lpstr>
      <vt:lpstr>1. Tổng quan trang web</vt:lpstr>
      <vt:lpstr>2.Test plan</vt:lpstr>
      <vt:lpstr>2.Test plan</vt:lpstr>
      <vt:lpstr>3.Kiểm thử chức năng</vt:lpstr>
      <vt:lpstr>4.Kiểm thử giao diện</vt:lpstr>
      <vt:lpstr>5.Kiểm thử hiệu năng</vt:lpstr>
      <vt:lpstr>6.Katalon</vt:lpstr>
      <vt:lpstr>6.Katalon</vt:lpstr>
      <vt:lpstr>7. Jmeter</vt:lpstr>
      <vt:lpstr>7. Jmeter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hướng đối tượng UML</dc:title>
  <dc:creator>Đỗ Thị Thu Trang</dc:creator>
  <cp:lastModifiedBy>Pham Thom</cp:lastModifiedBy>
  <cp:revision>57</cp:revision>
  <dcterms:created xsi:type="dcterms:W3CDTF">2024-09-27T15:40:07Z</dcterms:created>
  <dcterms:modified xsi:type="dcterms:W3CDTF">2025-01-14T23:44:49Z</dcterms:modified>
</cp:coreProperties>
</file>